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21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minikschmidt.xyz/nesterov-momentu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roceedings.mlr.press/v28/sutskever13.pdf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If you can’t understand this fully, the following website offers a very good tutorial and illustration: https://dominikschmidt.xyz/nesterov-momentum/</a:t>
            </a:r>
            <a:endParaRPr lang="en-US" dirty="0"/>
          </a:p>
          <a:p>
            <a:r>
              <a:rPr lang="en-US" sz="2200" b="0" i="0" u="none" strike="noStrike" dirty="0">
                <a:effectLst/>
                <a:latin typeface="+mj-lt"/>
                <a:ea typeface="+mj-ea"/>
                <a:cs typeface="+mj-cs"/>
                <a:sym typeface="Helvetica Neue"/>
                <a:hlinkClick r:id="rId4"/>
              </a:rPr>
              <a:t> Further reading: </a:t>
            </a:r>
            <a:r>
              <a:rPr lang="en-US" sz="2200" b="0" i="0" u="none" strike="noStrike" dirty="0" err="1">
                <a:effectLst/>
                <a:latin typeface="+mj-lt"/>
                <a:ea typeface="+mj-ea"/>
                <a:cs typeface="+mj-cs"/>
                <a:sym typeface="Helvetica Neue"/>
                <a:hlinkClick r:id="rId4"/>
              </a:rPr>
              <a:t>Sutskever</a:t>
            </a:r>
            <a:r>
              <a:rPr lang="en-US" sz="2200" b="0" i="0" u="none" strike="noStrike" dirty="0">
                <a:effectLst/>
                <a:latin typeface="+mj-lt"/>
                <a:ea typeface="+mj-ea"/>
                <a:cs typeface="+mj-cs"/>
                <a:sym typeface="Helvetica Neue"/>
                <a:hlinkClick r:id="rId4"/>
              </a:rPr>
              <a:t>, Martens et al. "On the importance of initialization and momentum in deep learning"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9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Good tutorial about weight initialization: https://prateekvjoshi.com/2016/03/29/understanding-xavier-initialization-in-deep-neural-networks/</a:t>
            </a:r>
          </a:p>
          <a:p>
            <a:pPr marL="457200" indent="-457200">
              <a:buAutoNum type="arabicPeriod"/>
            </a:pPr>
            <a:r>
              <a:rPr lang="en-US" dirty="0"/>
              <a:t>Paper of Xavier initialization: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body" sz="half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sz="quarter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346200" y="4800600"/>
            <a:ext cx="63627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sz="quarter" idx="1"/>
          </p:nvPr>
        </p:nvSpPr>
        <p:spPr>
          <a:xfrm>
            <a:off x="1346200" y="5367337"/>
            <a:ext cx="6362700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6553200" y="6414760"/>
            <a:ext cx="2133600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B53A8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B53A8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B53A8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B53A8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B53A8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B53A8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B53A8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B53A8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2B53A8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21468" marR="0" indent="-321468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1pPr>
      <a:lvl2pPr marL="763360" marR="0" indent="-3061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3pPr>
      <a:lvl4pPr marL="17145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4pPr>
      <a:lvl5pPr marL="21717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5pPr>
      <a:lvl6pPr marL="2628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6pPr>
      <a:lvl7pPr marL="30861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7pPr>
      <a:lvl8pPr marL="35433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8pPr>
      <a:lvl9pPr marL="40005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ochastic_gradient_descent#Iterative_metho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gotobogo.com/python/scikit-learn/scikit-learn_batch-gradient-descent-versus-stochastic-gradient-descent.ph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paperspace.com/intro-to-optimization-in-deep-learning-gradient-descent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~tomg/projects/landscap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ving_average#Exponential_moving_aver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" TargetMode="External"/><Relationship Id="rId2" Type="http://schemas.openxmlformats.org/officeDocument/2006/relationships/hyperlink" Target="https://github.com/Jaewan-Yun/optimizer-visual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lreview/l1-norm-regularization-and-sparsity-explained-for-dummies-5b0e4be3938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anonets/how-to-use-deep-learning-when-you-have-limited-data-part-2-data-augmentation-c26971dc8ce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paperspace.com/vanishing-gradients-activation-function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2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ctrTitle"/>
          </p:nvPr>
        </p:nvSpPr>
        <p:spPr>
          <a:xfrm>
            <a:off x="685800" y="371475"/>
            <a:ext cx="7772400" cy="3425230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Deep Learning (CS324)</a:t>
            </a:r>
          </a:p>
          <a:p>
            <a:pPr>
              <a:defRPr sz="3400"/>
            </a:pPr>
            <a:endParaRPr/>
          </a:p>
          <a:p>
            <a:pPr>
              <a:defRPr sz="3400">
                <a:solidFill>
                  <a:schemeClr val="accent2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4. Optimisation and regularisation</a:t>
            </a:r>
            <a:r>
              <a:rPr sz="3000" baseline="31999"/>
              <a:t>*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lang="en-US" dirty="0"/>
              <a:t>Prof. Jianguo Zhang</a:t>
            </a:r>
            <a:endParaRPr dirty="0"/>
          </a:p>
          <a:p>
            <a:pPr>
              <a:defRPr sz="2800"/>
            </a:pPr>
            <a:r>
              <a:rPr dirty="0" err="1"/>
              <a:t>SUSTech</a:t>
            </a:r>
            <a:endParaRPr dirty="0"/>
          </a:p>
        </p:txBody>
      </p:sp>
      <p:sp>
        <p:nvSpPr>
          <p:cNvPr id="112" name="Shape 112"/>
          <p:cNvSpPr txBox="1"/>
          <p:nvPr/>
        </p:nvSpPr>
        <p:spPr>
          <a:xfrm>
            <a:off x="2582150" y="6404292"/>
            <a:ext cx="397970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rPr>
                <a:solidFill>
                  <a:schemeClr val="accent2"/>
                </a:solidFill>
              </a:rPr>
              <a:t>*</a:t>
            </a:r>
            <a:r>
              <a:t>Based on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http://www.deeplearningbook.org</a:t>
            </a:r>
            <a:r>
              <a:t> chapters 7 and 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An alternative is to compute the gradient and use it to update the weights as we input the training samples one by one</a:t>
            </a:r>
          </a:p>
          <a:p>
            <a:r>
              <a:rPr dirty="0"/>
              <a:t>This is called 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Stochastic Gradient Descent</a:t>
            </a:r>
            <a:r>
              <a:rPr dirty="0"/>
              <a:t> (SGD)</a:t>
            </a:r>
          </a:p>
          <a:p>
            <a:r>
              <a:rPr dirty="0"/>
              <a:t>Instead of doing…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Stochastic gradient descent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66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17" y="4848770"/>
            <a:ext cx="3370500" cy="372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alternative is to compute the gradient and use it to update the weights as we input the training samples one by one</a:t>
            </a:r>
          </a:p>
          <a:p>
            <a:r>
              <a:t>This is called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Stochastic Gradient Descent</a:t>
            </a:r>
            <a:r>
              <a:t> (SGD)</a:t>
            </a:r>
          </a:p>
          <a:p>
            <a:r>
              <a:t>We do…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Stochastic gradient descent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7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907" y="4379725"/>
            <a:ext cx="4644186" cy="372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alternative is to compute the gradient and use it to update the weights as we input the training samples one by one</a:t>
            </a:r>
          </a:p>
          <a:p>
            <a:r>
              <a:t>This is called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Stochastic Gradient Descent</a:t>
            </a:r>
            <a:r>
              <a:t> (SGD)</a:t>
            </a:r>
          </a:p>
          <a:p>
            <a:r>
              <a:t>We do…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Stochastic gradient descent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76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907" y="4379725"/>
            <a:ext cx="4644186" cy="372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 Shot 2019-03-13 at 14.27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216" y="4888527"/>
            <a:ext cx="4891568" cy="150812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 txBox="1"/>
          <p:nvPr/>
        </p:nvSpPr>
        <p:spPr>
          <a:xfrm>
            <a:off x="1871198" y="6532880"/>
            <a:ext cx="5401604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Source: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https://en.wikipedia.org/wiki/Stochastic_gradient_descent#Iterative_method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0" y="34185"/>
            <a:ext cx="9144000" cy="678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 txBox="1"/>
          <p:nvPr/>
        </p:nvSpPr>
        <p:spPr>
          <a:xfrm>
            <a:off x="361411" y="6404292"/>
            <a:ext cx="8421178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Source: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https://www.bogotobogo.com/python/scikit-learn/scikit-learn_batch-gradient-descent-versus-stochastic-gradient-descent.php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Faster than gradient descent</a:t>
            </a:r>
          </a:p>
          <a:p>
            <a:pPr marL="778668" lvl="1" indent="-321468">
              <a:buChar char="•"/>
            </a:pPr>
            <a:r>
              <a:rPr dirty="0"/>
              <a:t>Start improving from first sample rather than waiting; also, there may be redundant when considering whole training data</a:t>
            </a:r>
          </a:p>
          <a:p>
            <a:r>
              <a:rPr dirty="0"/>
              <a:t>Randomness helps to avoid overfitting, which in turn can improve the accuracy</a:t>
            </a:r>
          </a:p>
          <a:p>
            <a:r>
              <a:rPr dirty="0"/>
              <a:t>Suitable for datasets that change over time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SGD: advantages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Mostly, it’s an approximation of an approximation so it’s bound to be imperfect</a:t>
            </a:r>
          </a:p>
          <a:p>
            <a:pPr marL="778668" lvl="1" indent="-321468">
              <a:buChar char="•"/>
            </a:pPr>
            <a:r>
              <a:rPr dirty="0"/>
              <a:t>But in practice this is not a problem, in fact it’s an advantage (noise helps against overfitting)</a:t>
            </a:r>
          </a:p>
          <a:p>
            <a:r>
              <a:rPr dirty="0"/>
              <a:t>The main problem is that with samples of size 1 we can’t take advantage of massive parallelism…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SGD: disadvantages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why not using more than 1 data sample to compute the gradient, but less than the entire training set?</a:t>
            </a:r>
          </a:p>
          <a:p>
            <a:r>
              <a:t>This is called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mini-batch gradient descent</a:t>
            </a:r>
          </a:p>
          <a:p>
            <a:endParaRPr b="1">
              <a:latin typeface="+mn-lt"/>
              <a:ea typeface="+mn-ea"/>
              <a:cs typeface="+mn-cs"/>
              <a:sym typeface="Helvetica"/>
            </a:endParaRPr>
          </a:p>
          <a:p>
            <a:endParaRPr b="1">
              <a:latin typeface="+mn-lt"/>
              <a:ea typeface="+mn-ea"/>
              <a:cs typeface="+mn-cs"/>
              <a:sym typeface="Helvetica"/>
            </a:endParaRPr>
          </a:p>
          <a:p>
            <a:r>
              <a:t>where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B</a:t>
            </a:r>
            <a:r>
              <a:t> is a sample of the data</a:t>
            </a:r>
          </a:p>
          <a:p>
            <a:r>
              <a:t>More general version of stochastic gradient descent (so often called SGD)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Mini-batch gradient descent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9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30" y="3964491"/>
            <a:ext cx="4773340" cy="732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Mini-batch gradient descent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99" name="Screen Shot 2019-03-13 at 16.59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2292978"/>
            <a:ext cx="8352508" cy="3418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 works well when the data changes over time, while GD is biased toward “past” samples</a:t>
            </a:r>
          </a:p>
          <a:p>
            <a:r>
              <a:t>SGD can choose samples with maximum information content</a:t>
            </a:r>
          </a:p>
          <a:p>
            <a:r>
              <a:t>SGD can also choose samples that generated the largest errors in the previous epoch, to yield larger gradients and thus faster learning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 vs GD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 works well when the data changes over time, while GD is biased toward “past” samples</a:t>
            </a:r>
          </a:p>
          <a:p>
            <a:r>
              <a:t>SGD can choose samples with maximum information content</a:t>
            </a:r>
          </a:p>
          <a:p>
            <a:r>
              <a:t>SGD can also choose samples that generated the largest errors in the previous epoch, to yield larger gradients and thus faster learning</a:t>
            </a:r>
          </a:p>
          <a:p>
            <a:r>
              <a:t>…but how many samples? Hyper-parameter,</a:t>
            </a:r>
            <a:br/>
            <a:r>
              <a:t>trial &amp; error; usually as many as the GPU fits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 vs GD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490352" y="6239192"/>
            <a:ext cx="481755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We’ve already learned how gradient descent works…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descent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1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44" y="3130137"/>
            <a:ext cx="4536112" cy="3724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50" y="2589025"/>
            <a:ext cx="3370500" cy="372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 works well when the data changes over time, while GD is biased toward “past” samples</a:t>
            </a:r>
          </a:p>
          <a:p>
            <a:r>
              <a:t>SGD can choose samples with maximum information content</a:t>
            </a:r>
          </a:p>
          <a:p>
            <a:r>
              <a:t>SGD can also choose samples that generated the largest errors in the previous epoch, to yield larger gradients and thus faster learning</a:t>
            </a:r>
          </a:p>
          <a:p>
            <a:r>
              <a:t>…but how many samples? Hyper-parameter,</a:t>
            </a:r>
            <a:br/>
            <a:r>
              <a:t>trial &amp; error; usually as many as the GPU fits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 vs GD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490352" y="6239192"/>
            <a:ext cx="816329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https://blog.paperspace.com/intro-to-optimization-in-deep-learning-gradient-descent/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Ill-conditioning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Local minima</a:t>
            </a:r>
          </a:p>
          <a:p>
            <a:r>
              <a:rPr dirty="0"/>
              <a:t>Plateaus, saddle points, and other flat regions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 in </a:t>
            </a:r>
            <a:r>
              <a:rPr dirty="0" err="1"/>
              <a:t>optimisation</a:t>
            </a:r>
            <a:endParaRPr dirty="0"/>
          </a:p>
        </p:txBody>
      </p:sp>
      <p:sp>
        <p:nvSpPr>
          <p:cNvPr id="217" name="Shape 21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2"/>
          <a:srcRect r="30383"/>
          <a:stretch>
            <a:fillRect/>
          </a:stretch>
        </p:blipFill>
        <p:spPr>
          <a:xfrm>
            <a:off x="1370210" y="3103165"/>
            <a:ext cx="5743369" cy="753443"/>
          </a:xfrm>
          <a:prstGeom prst="rect">
            <a:avLst/>
          </a:prstGeom>
          <a:ln w="3175">
            <a:miter lim="400000"/>
          </a:ln>
        </p:spPr>
      </p:pic>
      <p:pic>
        <p:nvPicPr>
          <p:cNvPr id="219" name="Screen Shot 2019-02-27 at 18.48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4" y="2228758"/>
            <a:ext cx="7330012" cy="670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 in optimisation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23" name="pasted-image.pdf"/>
          <p:cNvPicPr>
            <a:picLocks noChangeAspect="1"/>
          </p:cNvPicPr>
          <p:nvPr/>
        </p:nvPicPr>
        <p:blipFill>
          <a:blip r:embed="rId2"/>
          <a:srcRect r="30383"/>
          <a:stretch>
            <a:fillRect/>
          </a:stretch>
        </p:blipFill>
        <p:spPr>
          <a:xfrm>
            <a:off x="1370210" y="3103165"/>
            <a:ext cx="5743369" cy="753443"/>
          </a:xfrm>
          <a:prstGeom prst="rect">
            <a:avLst/>
          </a:prstGeom>
          <a:ln w="3175">
            <a:miter lim="400000"/>
          </a:ln>
        </p:spPr>
      </p:pic>
      <p:pic>
        <p:nvPicPr>
          <p:cNvPr id="224" name="Screen Shot 2019-03-13 at 17.01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6" y="1648202"/>
            <a:ext cx="7875028" cy="4171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Ill-conditioning</a:t>
            </a:r>
          </a:p>
          <a:p>
            <a:endParaRPr/>
          </a:p>
          <a:p>
            <a:endParaRPr/>
          </a:p>
          <a:p>
            <a:endParaRPr/>
          </a:p>
          <a:p>
            <a:r>
              <a:t>Local minima</a:t>
            </a:r>
          </a:p>
          <a:p>
            <a:r>
              <a:t>Plateaus, saddle points, and other flat regions</a:t>
            </a:r>
          </a:p>
          <a:p>
            <a:r>
              <a:t>Cliffs and exploding gradients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 in optimisation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29" name="pasted-image.pdf"/>
          <p:cNvPicPr>
            <a:picLocks noChangeAspect="1"/>
          </p:cNvPicPr>
          <p:nvPr/>
        </p:nvPicPr>
        <p:blipFill>
          <a:blip r:embed="rId2"/>
          <a:srcRect r="30383"/>
          <a:stretch>
            <a:fillRect/>
          </a:stretch>
        </p:blipFill>
        <p:spPr>
          <a:xfrm>
            <a:off x="1370210" y="3103165"/>
            <a:ext cx="5743369" cy="753443"/>
          </a:xfrm>
          <a:prstGeom prst="rect">
            <a:avLst/>
          </a:prstGeom>
          <a:ln w="3175">
            <a:miter lim="400000"/>
          </a:ln>
        </p:spPr>
      </p:pic>
      <p:pic>
        <p:nvPicPr>
          <p:cNvPr id="230" name="Screen Shot 2019-02-27 at 18.48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4" y="2228758"/>
            <a:ext cx="7330012" cy="670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 in optimisation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234" name="Screen Shot 2019-03-13 at 17.02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77" y="1527938"/>
            <a:ext cx="7604246" cy="3802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 in optimisation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238" name="Screen Shot 2019-03-13 at 17.02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77" y="1527938"/>
            <a:ext cx="7604246" cy="3802124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 txBox="1"/>
          <p:nvPr/>
        </p:nvSpPr>
        <p:spPr>
          <a:xfrm>
            <a:off x="1800561" y="5542056"/>
            <a:ext cx="5542879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dirty="0">
                <a:solidFill>
                  <a:schemeClr val="accent2"/>
                </a:solidFill>
              </a:rPr>
              <a:t>See</a:t>
            </a:r>
            <a:r>
              <a:rPr dirty="0"/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https://www.cs.umd.edu/~tomg/projects/landscapes/</a:t>
            </a:r>
            <a:br>
              <a:rPr dirty="0"/>
            </a:br>
            <a:r>
              <a:rPr dirty="0">
                <a:solidFill>
                  <a:schemeClr val="accent2"/>
                </a:solidFill>
              </a:rPr>
              <a:t>for more cool </a:t>
            </a:r>
            <a:r>
              <a:rPr dirty="0" err="1">
                <a:solidFill>
                  <a:schemeClr val="accent2"/>
                </a:solidFill>
              </a:rPr>
              <a:t>visualisations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Analogy with physical momentum</a:t>
            </a:r>
          </a:p>
          <a:p>
            <a:r>
              <a:t>Keep taking into account past gradients but let their contribution decay exponentially with time</a:t>
            </a:r>
          </a:p>
          <a:p>
            <a:r>
              <a:t>This is performed through a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velocity</a:t>
            </a:r>
            <a:r>
              <a:t> parameter which accumulates the value of previous gradients</a:t>
            </a:r>
          </a:p>
          <a:p>
            <a:r>
              <a:t>This dampens oscillations, yielding a more robust gradients which in turn leads to faster convergence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Momentum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 with momentum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47" name="Screen Shot 2019-03-13 at 17.11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50" y="1937826"/>
            <a:ext cx="7977100" cy="2982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SGD with momentum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51" name="Screen Shot 2019-03-13 at 17.11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50" y="1937826"/>
            <a:ext cx="7977100" cy="298234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4076700" y="4032884"/>
            <a:ext cx="259716" cy="25971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1812448" y="5085079"/>
            <a:ext cx="5519104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2"/>
                </a:solidFill>
              </a:defRPr>
            </a:pPr>
            <a:r>
              <a:t>Typical values are 0.5, 0.9, or 0.99.</a:t>
            </a:r>
          </a:p>
          <a:p>
            <a:pPr algn="ctr">
              <a:defRPr>
                <a:solidFill>
                  <a:schemeClr val="accent2"/>
                </a:solidFill>
              </a:defRPr>
            </a:pPr>
            <a:r>
              <a:t>Usually it starts at a low value that is then raised with time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Momentum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257" name="Screen Shot 2019-03-13 at 17.06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01" y="1778000"/>
            <a:ext cx="4071666" cy="3900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 Shot 2019-03-13 at 17.06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" y="1816204"/>
            <a:ext cx="4482961" cy="407817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 txBox="1"/>
          <p:nvPr/>
        </p:nvSpPr>
        <p:spPr>
          <a:xfrm>
            <a:off x="1575222" y="5957986"/>
            <a:ext cx="202235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Without momentum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5982122" y="5856019"/>
            <a:ext cx="170512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With momentum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…but actually there are many versions of it!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descent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2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44" y="3130137"/>
            <a:ext cx="4536112" cy="3724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50" y="2589025"/>
            <a:ext cx="3370500" cy="372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Just like standard momentum, but use the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future gradient</a:t>
            </a:r>
            <a:r>
              <a:t> (which results in better convergence)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Nesterov momentum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265" name="Screen Shot 2019-03-13 at 20.14.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28875"/>
            <a:ext cx="8229600" cy="3391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rate hard to set as it significantly affects the model performance</a:t>
            </a:r>
          </a:p>
          <a:p>
            <a:pPr marL="778668" lvl="1" indent="-321468">
              <a:buChar char="•"/>
            </a:pPr>
            <a:r>
              <a:t>Loss function can change in very different ways in different directions</a:t>
            </a:r>
          </a:p>
          <a:p>
            <a:pPr marL="778668" lvl="1" indent="-321468">
              <a:buChar char="•"/>
            </a:pPr>
            <a:r>
              <a:t>Momentum helps, but it’s yet another hyper parameter</a:t>
            </a:r>
          </a:p>
          <a:p>
            <a:r>
              <a:t>We can try to learn individual learning rates for each parameter and automatically adapt them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Adaptive learning rates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One the first heuristics (1988) to adapt individual learning rates during training</a:t>
            </a:r>
          </a:p>
          <a:p>
            <a:r>
              <a:t>If the sign of the partial derivative of the loss with respect to a given model parameter remains the same, then the learning rate should increase</a:t>
            </a:r>
          </a:p>
          <a:p>
            <a:r>
              <a:t>If it changes, the learning rate should decrease</a:t>
            </a:r>
          </a:p>
          <a:p>
            <a:r>
              <a:t>Works only with batch gradient descent (can you guess why?)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Delta-bar-delta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Adapt learning rates of model parameters by scaling them inversely proportional to the square root of the sum of all the past squared values of the gradient</a:t>
            </a:r>
          </a:p>
          <a:p>
            <a:r>
              <a:rPr dirty="0"/>
              <a:t>Learning rate of parameters with large (small) value of partial derivative of loss decreases (increases)</a:t>
            </a:r>
          </a:p>
          <a:p>
            <a:pPr marL="778668" lvl="1" indent="-321468">
              <a:buChar char="•"/>
            </a:pPr>
            <a:r>
              <a:rPr dirty="0"/>
              <a:t>Faster progress in gently sloped directions</a:t>
            </a:r>
          </a:p>
          <a:p>
            <a:r>
              <a:rPr dirty="0"/>
              <a:t>But </a:t>
            </a:r>
            <a:r>
              <a:rPr u="sng" dirty="0"/>
              <a:t>long history</a:t>
            </a:r>
            <a:r>
              <a:rPr dirty="0"/>
              <a:t> of gradients can slow things down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AdaGrad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AdaGrad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281" name="Screen Shot 2019-03-13 at 20.24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1" y="1716495"/>
            <a:ext cx="7915058" cy="4076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RMSprop is an (unpublished) modification of AdaGrad that accumulates past gradients using an exponential moving average*</a:t>
            </a:r>
          </a:p>
          <a:p>
            <a:r>
              <a:t>While AdaGrad is designed to work well for convex functions, RMSprop works better in non-convex settings (typical of deep learning)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RMSprop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845251" y="4780279"/>
            <a:ext cx="7453497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*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https://en.wikipedia.org/wiki/Moving_average#Exponential_moving_average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RMSprop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90" name="Screen Shot 2019-03-13 at 20.24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1" y="1590552"/>
            <a:ext cx="7915058" cy="4328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Best understood as a way of combining RMSprop with SGD + momentum</a:t>
            </a:r>
          </a:p>
          <a:p>
            <a:r>
              <a:t>Uses square gradients to scale learning rate like RMSprop + moving average of gradient for momentum</a:t>
            </a:r>
          </a:p>
          <a:p>
            <a:r>
              <a:t>Turns out to be fairly robust to choice of hyperparameters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Adam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Adam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298" name="Screen Shot 2019-03-13 at 20.26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34" y="1450854"/>
            <a:ext cx="6325132" cy="4893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There’s still not a generally accepted answer to this question, unfortunately</a:t>
            </a:r>
          </a:p>
          <a:p>
            <a:r>
              <a:rPr dirty="0"/>
              <a:t>For a </a:t>
            </a:r>
            <a:r>
              <a:rPr dirty="0" err="1"/>
              <a:t>visualisation</a:t>
            </a:r>
            <a:r>
              <a:rPr dirty="0"/>
              <a:t> of different </a:t>
            </a:r>
            <a:r>
              <a:rPr dirty="0" err="1"/>
              <a:t>optimisers</a:t>
            </a:r>
            <a:r>
              <a:rPr dirty="0"/>
              <a:t> seeking the </a:t>
            </a:r>
            <a:r>
              <a:rPr dirty="0" err="1"/>
              <a:t>minimise</a:t>
            </a:r>
            <a:r>
              <a:rPr dirty="0"/>
              <a:t> various landscapes see the excellent </a:t>
            </a:r>
            <a:r>
              <a:rPr dirty="0" err="1"/>
              <a:t>visualisations</a:t>
            </a:r>
            <a:r>
              <a:rPr dirty="0"/>
              <a:t> at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https://github.com/Jaewan-Yun/optimizer-visualization</a:t>
            </a:r>
          </a:p>
          <a:p>
            <a:r>
              <a:rPr dirty="0"/>
              <a:t>See also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http://ruder.io/optimizing-gradient-descent/</a:t>
            </a:r>
            <a:r>
              <a:rPr dirty="0"/>
              <a:t> for a good summary of the different </a:t>
            </a:r>
            <a:r>
              <a:rPr dirty="0" err="1"/>
              <a:t>optimisers</a:t>
            </a:r>
            <a:r>
              <a:rPr dirty="0"/>
              <a:t> available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the optimal optimiser?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03" name="Shape 303"/>
          <p:cNvSpPr txBox="1"/>
          <p:nvPr/>
        </p:nvSpPr>
        <p:spPr>
          <a:xfrm>
            <a:off x="256729" y="6050279"/>
            <a:ext cx="8630542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accent2"/>
                </a:solidFill>
              </a:rPr>
              <a:t>Also check:</a:t>
            </a:r>
            <a:r>
              <a:rPr dirty="0"/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https://blog.paperspace.com/intro-to-optimization-momentum-rmsprop-adam/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…but actually there are many versions of it!</a:t>
            </a:r>
          </a:p>
          <a:p>
            <a:endParaRPr/>
          </a:p>
          <a:p>
            <a:endParaRPr/>
          </a:p>
          <a:p>
            <a:r>
              <a:t>If we compute the gradient on the full training set we are doing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batch gradient descent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gradient descent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29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50" y="2589025"/>
            <a:ext cx="3370500" cy="372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47" y="4561174"/>
            <a:ext cx="4375106" cy="842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methods seen so far rely only on first-order information (gradient)</a:t>
            </a:r>
          </a:p>
          <a:p>
            <a:r>
              <a:rPr dirty="0"/>
              <a:t>Using second-order information (Hessian) can help to improve convergence</a:t>
            </a:r>
          </a:p>
          <a:p>
            <a:r>
              <a:rPr dirty="0"/>
              <a:t>Based on Newton’s method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Second order optimisation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308" name="Screen Shot 2019-03-18 at 14.30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215" y="5146468"/>
            <a:ext cx="2765570" cy="434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9-03-18 at 14.31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33" y="4415412"/>
            <a:ext cx="6505934" cy="581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Based on Newton’s method</a:t>
            </a:r>
          </a:p>
          <a:p>
            <a:endParaRPr/>
          </a:p>
          <a:p>
            <a:endParaRPr/>
          </a:p>
          <a:p>
            <a:r>
              <a:t>If J is locally quadratic (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H</a:t>
            </a:r>
            <a:r>
              <a:t> is positive definite) then we can jump directly to the minimum</a:t>
            </a:r>
          </a:p>
          <a:p>
            <a:r>
              <a:t>Otherwise, iterate steps 1) quadratic approximation &amp; 2) update parameters</a:t>
            </a:r>
          </a:p>
          <a:p>
            <a:r>
              <a:t>However if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H</a:t>
            </a:r>
            <a:r>
              <a:t> has negative eigenvalues we may end up moving in the wrong direction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Second order optimisation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14" name="Screen Shot 2019-03-18 at 14.30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215" y="2835068"/>
            <a:ext cx="2765570" cy="434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Screen Shot 2019-03-18 at 14.31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33" y="2104012"/>
            <a:ext cx="6505934" cy="581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need to modify the Hessian</a:t>
            </a:r>
          </a:p>
          <a:p>
            <a:endParaRPr/>
          </a:p>
          <a:p>
            <a:endParaRPr/>
          </a:p>
          <a:p>
            <a:r>
              <a:t>But when curvature is very high we may need to increase alpha to the point that diagonal dominates and method becomes standard gradient descent with small step size</a:t>
            </a:r>
          </a:p>
          <a:p>
            <a:r>
              <a:t>Also, inverting the Hessian is expensive</a:t>
            </a:r>
          </a:p>
          <a:p>
            <a:pPr marL="778668" lvl="1" indent="-321468">
              <a:buChar char="•"/>
            </a:pPr>
            <a:r>
              <a:t>O(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k</a:t>
            </a:r>
            <a:r>
              <a:rPr baseline="31999"/>
              <a:t>3</a:t>
            </a:r>
            <a:r>
              <a:t>) where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k</a:t>
            </a:r>
            <a:r>
              <a:t> is the number of parameters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Second order optimisation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320" name="Screen Shot 2019-03-18 at 14.31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33" y="2104012"/>
            <a:ext cx="6505934" cy="581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2019-03-18 at 14.35.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8" y="2835068"/>
            <a:ext cx="4176004" cy="434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Deep networks can have millions of parameters, often more than the size of the training dat, which can lead to overfitting!</a:t>
            </a:r>
          </a:p>
          <a:p>
            <a:pPr marL="800100" lvl="1" indent="-342900">
              <a:buChar char="•"/>
              <a:defRPr sz="2900"/>
            </a:pPr>
            <a:r>
              <a:t>Need to regularise the loss function</a:t>
            </a:r>
            <a:br/>
            <a:endParaRPr/>
          </a:p>
          <a:p>
            <a:pPr marL="342899" indent="-342899">
              <a:defRPr sz="2900"/>
            </a:pPr>
            <a:endParaRPr/>
          </a:p>
          <a:p>
            <a:pPr marL="342899" indent="-342899">
              <a:defRPr sz="2900"/>
            </a:pPr>
            <a:r>
              <a:t>Possible methods include L1 regularisation, L2 regularisation, and Dropout</a:t>
            </a:r>
          </a:p>
          <a:p>
            <a:pPr marL="342899" indent="-342899">
              <a:defRPr sz="2900"/>
            </a:pPr>
            <a:r>
              <a:t>The goal is to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reduce the model capacity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Regularisation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32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77" y="3859685"/>
            <a:ext cx="5746446" cy="738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rPr dirty="0"/>
              <a:t>L1 </a:t>
            </a:r>
            <a:r>
              <a:rPr dirty="0" err="1"/>
              <a:t>regularisation</a:t>
            </a:r>
            <a:r>
              <a:rPr dirty="0"/>
              <a:t> enforces sparse weights, i.e., more weights become 0 (i.e., delete connections)</a:t>
            </a:r>
          </a:p>
          <a:p>
            <a:pPr marL="342899" indent="-342899">
              <a:defRPr sz="2900"/>
            </a:pPr>
            <a:r>
              <a:rPr dirty="0"/>
              <a:t>Performs feature selection (which features of the input data should we retain?)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L1 regularisation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33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08" y="3930443"/>
            <a:ext cx="6487984" cy="775114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 txBox="1"/>
          <p:nvPr/>
        </p:nvSpPr>
        <p:spPr>
          <a:xfrm>
            <a:off x="706562" y="5090104"/>
            <a:ext cx="7730876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>
                <a:solidFill>
                  <a:schemeClr val="accent2"/>
                </a:solidFill>
              </a:rPr>
              <a:t>Why sparse?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https://medium.com/mlreview/l1-norm-regularization-and-sparsity-explained-for-dummies-5b0e4be3938a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L1 regularisation enforces sparse weights, i.e., more weights become 0 (i.e., delete connections)</a:t>
            </a:r>
          </a:p>
          <a:p>
            <a:pPr marL="342899" indent="-342899">
              <a:defRPr sz="2900"/>
            </a:pPr>
            <a:r>
              <a:t>Performs feature selection (which features of the input data should we retain?)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L1 regularisation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08" y="3930443"/>
            <a:ext cx="6487984" cy="77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30" y="4914326"/>
            <a:ext cx="3639140" cy="667325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 txBox="1"/>
          <p:nvPr/>
        </p:nvSpPr>
        <p:spPr>
          <a:xfrm>
            <a:off x="3458580" y="5790419"/>
            <a:ext cx="222684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t>Sign function (+1 or -1)</a:t>
            </a:r>
          </a:p>
        </p:txBody>
      </p:sp>
      <p:sp>
        <p:nvSpPr>
          <p:cNvPr id="340" name="Shape 340"/>
          <p:cNvSpPr/>
          <p:nvPr/>
        </p:nvSpPr>
        <p:spPr>
          <a:xfrm>
            <a:off x="4521200" y="4800858"/>
            <a:ext cx="660400" cy="898824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Most popular type of regression, drives weights closer to the origin</a:t>
            </a:r>
          </a:p>
          <a:p>
            <a:pPr marL="342899" indent="-342899">
              <a:defRPr sz="2900"/>
            </a:pPr>
            <a:r>
              <a:t>Nice analytical form (can derive and thus compute gradient)</a:t>
            </a:r>
          </a:p>
          <a:p>
            <a:pPr marL="342899" indent="-342899">
              <a:defRPr sz="2900"/>
            </a:pPr>
            <a:r>
              <a:t>Usually lambda is 10</a:t>
            </a:r>
            <a:r>
              <a:rPr baseline="31999"/>
              <a:t>-1</a:t>
            </a:r>
            <a:r>
              <a:t> or 10</a:t>
            </a:r>
            <a:r>
              <a:rPr baseline="31999"/>
              <a:t>-2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L2 regularisation</a:t>
            </a:r>
          </a:p>
        </p:txBody>
      </p:sp>
      <p:sp>
        <p:nvSpPr>
          <p:cNvPr id="344" name="Shape 34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34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93" y="4285102"/>
            <a:ext cx="6634814" cy="890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Most popular type of regression, drives weights closer to the origin</a:t>
            </a:r>
          </a:p>
          <a:p>
            <a:pPr marL="342899" indent="-342899">
              <a:defRPr sz="2900"/>
            </a:pPr>
            <a:r>
              <a:t>Nice analytical form (can derive and thus compute gradient)</a:t>
            </a:r>
          </a:p>
          <a:p>
            <a:pPr marL="342899" indent="-342899">
              <a:defRPr sz="2900"/>
            </a:pPr>
            <a:r>
              <a:t>Usually lambda is 10</a:t>
            </a:r>
            <a:r>
              <a:rPr baseline="31999"/>
              <a:t>-1</a:t>
            </a:r>
            <a:r>
              <a:t> or 10</a:t>
            </a:r>
            <a:r>
              <a:rPr baseline="31999"/>
              <a:t>-2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L2 regularisation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350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93" y="4285102"/>
            <a:ext cx="6634814" cy="890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206" y="5479645"/>
            <a:ext cx="3797588" cy="341877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 txBox="1"/>
          <p:nvPr/>
        </p:nvSpPr>
        <p:spPr>
          <a:xfrm>
            <a:off x="2574095" y="5923279"/>
            <a:ext cx="399581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2"/>
                </a:solidFill>
              </a:defRPr>
            </a:pPr>
            <a:r>
              <a:t>The gradient descent step changes to this</a:t>
            </a:r>
          </a:p>
          <a:p>
            <a:pPr algn="ctr">
              <a:defRPr>
                <a:solidFill>
                  <a:schemeClr val="accent2"/>
                </a:solidFill>
              </a:defRPr>
            </a:pPr>
            <a:r>
              <a:t>Note the “weight decay”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rPr dirty="0"/>
              <a:t>Most popular type of regression, drives weights closer to the origin</a:t>
            </a:r>
          </a:p>
          <a:p>
            <a:pPr marL="342899" indent="-342899">
              <a:defRPr sz="2900"/>
            </a:pPr>
            <a:r>
              <a:rPr dirty="0"/>
              <a:t>Nice analytical form (can derive and thus compute gradient)</a:t>
            </a:r>
          </a:p>
          <a:p>
            <a:pPr marL="342899" indent="-342899">
              <a:defRPr sz="2900"/>
            </a:pPr>
            <a:r>
              <a:rPr dirty="0"/>
              <a:t>Usually lambda is 10</a:t>
            </a:r>
            <a:r>
              <a:rPr baseline="31999" dirty="0"/>
              <a:t>-1</a:t>
            </a:r>
            <a:r>
              <a:rPr dirty="0"/>
              <a:t> or 10</a:t>
            </a:r>
            <a:r>
              <a:rPr baseline="31999" dirty="0"/>
              <a:t>-2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L2 regularisation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35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93" y="4285102"/>
            <a:ext cx="6634814" cy="890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206" y="5479645"/>
            <a:ext cx="3797588" cy="341877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 txBox="1"/>
          <p:nvPr/>
        </p:nvSpPr>
        <p:spPr>
          <a:xfrm>
            <a:off x="1131895" y="5923279"/>
            <a:ext cx="688021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2"/>
                </a:solidFill>
              </a:defRPr>
            </a:pPr>
            <a:r>
              <a:rPr dirty="0"/>
              <a:t>Practically what happens is that we decrease the weight on features that</a:t>
            </a:r>
          </a:p>
          <a:p>
            <a:pPr algn="ctr">
              <a:defRPr>
                <a:solidFill>
                  <a:schemeClr val="accent2"/>
                </a:solidFill>
              </a:defRPr>
            </a:pPr>
            <a:r>
              <a:rPr dirty="0"/>
              <a:t>have low covariance with the output target (i.e., less important features)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Instead of reducing the capacity of the model, another way to reduce overfitting is to have more training data!</a:t>
            </a:r>
          </a:p>
          <a:p>
            <a:pPr marL="342899" indent="-342899">
              <a:defRPr sz="2900"/>
            </a:pPr>
            <a:r>
              <a:t>This approach is particularly easy to apply on object recognition tasks, where we can take input data and generate transformed version of it that simulate real-world scenarios (e.g., occlusion, rotation, etc.)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Dataset augmentation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…but actually there are many versions of it!</a:t>
            </a:r>
          </a:p>
          <a:p>
            <a:endParaRPr/>
          </a:p>
          <a:p>
            <a:endParaRPr/>
          </a:p>
          <a:p>
            <a:r>
              <a:t>If we compute the gradient on the full training set we are doing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batch gradient descent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gradient descent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35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50" y="2589025"/>
            <a:ext cx="3370500" cy="372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47" y="4561174"/>
            <a:ext cx="4375106" cy="84267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3575050" y="4855774"/>
            <a:ext cx="605226" cy="60522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3383031" y="5618479"/>
            <a:ext cx="237793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2"/>
                </a:solidFill>
              </a:defRPr>
            </a:pPr>
            <a:r>
              <a:rPr i="1">
                <a:latin typeface="+mn-lt"/>
                <a:ea typeface="+mn-ea"/>
                <a:cs typeface="+mn-cs"/>
                <a:sym typeface="Helvetica"/>
              </a:rPr>
              <a:t>m</a:t>
            </a:r>
            <a:r>
              <a:t> training samples (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x</a:t>
            </a:r>
            <a:r>
              <a:rPr i="1" baseline="-5999">
                <a:latin typeface="+mn-lt"/>
                <a:ea typeface="+mn-ea"/>
                <a:cs typeface="+mn-cs"/>
                <a:sym typeface="Helvetica"/>
              </a:rPr>
              <a:t>i</a:t>
            </a:r>
            <a:r>
              <a:t>,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y</a:t>
            </a:r>
            <a:r>
              <a:rPr i="1" baseline="-5999">
                <a:latin typeface="+mn-lt"/>
                <a:ea typeface="+mn-ea"/>
                <a:cs typeface="+mn-cs"/>
                <a:sym typeface="Helvetica"/>
              </a:rPr>
              <a:t>i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36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7" y="1276647"/>
            <a:ext cx="8476446" cy="430470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 txBox="1"/>
          <p:nvPr/>
        </p:nvSpPr>
        <p:spPr>
          <a:xfrm>
            <a:off x="268394" y="5643879"/>
            <a:ext cx="8607212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rPr>
                <a:solidFill>
                  <a:schemeClr val="accent2"/>
                </a:solidFill>
              </a:rPr>
              <a:t>Source:</a:t>
            </a: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https://medium.com/nanonets/how-to-use-deep-learning-when-you-have-limited-data-part-2-data-augmentation-c26971dc8ced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899" indent="-342899">
              <a:defRPr sz="2900"/>
            </a:lvl1pPr>
          </a:lstStyle>
          <a:p>
            <a:r>
              <a:t>Simple idea: to avoid overfitting, stop training when validation set error starts increasing, even if training error is still decreasing</a:t>
            </a:r>
          </a:p>
        </p:txBody>
      </p:sp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Early stopping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372" name="Screen Shot 2019-03-18 at 16.24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03" y="3158447"/>
            <a:ext cx="6791794" cy="315925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 txBox="1"/>
          <p:nvPr/>
        </p:nvSpPr>
        <p:spPr>
          <a:xfrm>
            <a:off x="1354691" y="6353492"/>
            <a:ext cx="595286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t>Number of epochs can be seen as hyper-parameter to optimise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During training, randomly “deactivate” some units according to a probability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p</a:t>
            </a:r>
          </a:p>
          <a:p>
            <a:pPr marL="342899" indent="-342899">
              <a:defRPr sz="2900"/>
            </a:pPr>
            <a:r>
              <a:t>At test time, use all units with activations weighted by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p</a:t>
            </a:r>
          </a:p>
          <a:p>
            <a:pPr marL="342899" indent="-342899">
              <a:defRPr sz="2900"/>
            </a:pPr>
            <a:r>
              <a:t>Advantages include:</a:t>
            </a:r>
          </a:p>
          <a:p>
            <a:pPr marL="800100" lvl="1" indent="-342900">
              <a:buChar char="•"/>
              <a:defRPr sz="2900"/>
            </a:pPr>
            <a:r>
              <a:t>Faster training</a:t>
            </a:r>
          </a:p>
          <a:p>
            <a:pPr marL="800100" lvl="1" indent="-342900">
              <a:buChar char="•"/>
              <a:defRPr sz="2900"/>
            </a:pPr>
            <a:r>
              <a:t>Less overfitting</a:t>
            </a:r>
          </a:p>
          <a:p>
            <a:pPr marL="800100" lvl="1" indent="-342900">
              <a:buChar char="•"/>
              <a:defRPr sz="2900"/>
            </a:pPr>
            <a:r>
              <a:t>Units become more robust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380" name="Screen Shot 2019-03-18 at 16.44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14" y="228142"/>
            <a:ext cx="5856699" cy="540452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 txBox="1"/>
          <p:nvPr/>
        </p:nvSpPr>
        <p:spPr>
          <a:xfrm>
            <a:off x="1553152" y="5796279"/>
            <a:ext cx="6037696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2"/>
                </a:solidFill>
              </a:defRPr>
            </a:pPr>
            <a:r>
              <a:rPr dirty="0"/>
              <a:t>In each epoch we randomly “deactivate” some units, effectively</a:t>
            </a:r>
          </a:p>
          <a:p>
            <a:pPr algn="ctr">
              <a:defRPr>
                <a:solidFill>
                  <a:schemeClr val="accent2"/>
                </a:solidFill>
              </a:defRPr>
            </a:pPr>
            <a:r>
              <a:rPr dirty="0"/>
              <a:t>training a different subnetwork of the base network 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Apart from choosing the </a:t>
            </a:r>
            <a:r>
              <a:rPr dirty="0" err="1"/>
              <a:t>optimisation</a:t>
            </a:r>
            <a:r>
              <a:rPr dirty="0"/>
              <a:t> scheme and applying </a:t>
            </a:r>
            <a:r>
              <a:rPr dirty="0" err="1"/>
              <a:t>regularisations</a:t>
            </a:r>
            <a:r>
              <a:rPr dirty="0"/>
              <a:t>, there are other standard practices we can use to </a:t>
            </a:r>
            <a:r>
              <a:rPr dirty="0" err="1"/>
              <a:t>initialise</a:t>
            </a:r>
            <a:r>
              <a:rPr dirty="0"/>
              <a:t> the parameters of the networks and pre-process the input data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Other common practices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53222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rPr dirty="0"/>
              <a:t>Deep learning training is iterative and strongly depends on the </a:t>
            </a:r>
            <a:r>
              <a:rPr dirty="0" err="1"/>
              <a:t>initialisation</a:t>
            </a:r>
            <a:r>
              <a:rPr dirty="0"/>
              <a:t> point (i.e., how we </a:t>
            </a:r>
            <a:r>
              <a:rPr dirty="0" err="1"/>
              <a:t>initialise</a:t>
            </a:r>
            <a:r>
              <a:rPr dirty="0"/>
              <a:t> the parameters of the network)</a:t>
            </a:r>
          </a:p>
          <a:p>
            <a:pPr marL="342899" indent="-342899">
              <a:defRPr sz="2900"/>
            </a:pPr>
            <a:r>
              <a:rPr dirty="0"/>
              <a:t>Important principle: 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weight asymmetricity</a:t>
            </a:r>
          </a:p>
          <a:p>
            <a:pPr marL="800100" lvl="1" indent="-342900">
              <a:buChar char="•"/>
              <a:defRPr sz="2900"/>
            </a:pPr>
            <a:r>
              <a:rPr i="1" dirty="0">
                <a:latin typeface="+mn-lt"/>
                <a:ea typeface="+mn-ea"/>
                <a:cs typeface="+mn-cs"/>
                <a:sym typeface="Helvetica"/>
              </a:rPr>
              <a:t>Why?</a:t>
            </a:r>
            <a:r>
              <a:rPr dirty="0"/>
              <a:t> Because if 2 units share the same activation, same weights, and same inputs, they will be updated in the same way (no learning)</a:t>
            </a:r>
          </a:p>
          <a:p>
            <a:pPr marL="800100" lvl="1" indent="-342900">
              <a:buChar char="•"/>
              <a:defRPr sz="2900"/>
            </a:pPr>
            <a:r>
              <a:rPr dirty="0"/>
              <a:t>So, 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don’t</a:t>
            </a:r>
            <a:r>
              <a:rPr dirty="0"/>
              <a:t> give same value to all weights (e.g., 0)</a:t>
            </a:r>
          </a:p>
          <a:p>
            <a:pPr marL="800100" lvl="1" indent="-342900">
              <a:buChar char="•"/>
              <a:defRPr sz="2900"/>
            </a:pPr>
            <a:r>
              <a:rPr dirty="0"/>
              <a:t>Sample weights from Gaussian or uniform </a:t>
            </a:r>
            <a:r>
              <a:rPr dirty="0" err="1"/>
              <a:t>dists</a:t>
            </a:r>
            <a:endParaRPr dirty="0"/>
          </a:p>
        </p:txBody>
      </p:sp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Weight </a:t>
            </a:r>
            <a:r>
              <a:rPr dirty="0" err="1"/>
              <a:t>initialisation</a:t>
            </a:r>
            <a:endParaRPr dirty="0"/>
          </a:p>
        </p:txBody>
      </p:sp>
      <p:sp>
        <p:nvSpPr>
          <p:cNvPr id="389" name="Shape 3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rPr dirty="0"/>
              <a:t>But, </a:t>
            </a:r>
            <a:r>
              <a:rPr u="sng" dirty="0"/>
              <a:t>be careful</a:t>
            </a:r>
            <a:r>
              <a:rPr dirty="0"/>
              <a:t>:</a:t>
            </a:r>
          </a:p>
          <a:p>
            <a:pPr marL="800100" lvl="1" indent="-342900">
              <a:buChar char="•"/>
              <a:defRPr sz="2900"/>
            </a:pPr>
            <a:r>
              <a:rPr b="1" dirty="0">
                <a:latin typeface="+mn-lt"/>
                <a:ea typeface="+mn-ea"/>
                <a:cs typeface="+mn-cs"/>
                <a:sym typeface="Helvetica"/>
              </a:rPr>
              <a:t>Large weights</a:t>
            </a:r>
            <a:r>
              <a:rPr dirty="0"/>
              <a:t> will have strong symmetry-breaking effect and help to propagate strong signal during forward and backward propagation</a:t>
            </a:r>
          </a:p>
          <a:p>
            <a:pPr marL="800100" lvl="1" indent="-342900">
              <a:buChar char="•"/>
              <a:defRPr sz="2900"/>
            </a:pPr>
            <a:r>
              <a:rPr dirty="0"/>
              <a:t>However they may also cause exploding values, saturation of units</a:t>
            </a:r>
          </a:p>
          <a:p>
            <a:pPr marL="800100" lvl="1" indent="-342900">
              <a:buChar char="•"/>
              <a:defRPr sz="2900"/>
            </a:pPr>
            <a:r>
              <a:rPr dirty="0"/>
              <a:t>But we also don’t want 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small weights</a:t>
            </a:r>
            <a:r>
              <a:rPr dirty="0"/>
              <a:t>…</a:t>
            </a:r>
          </a:p>
          <a:p>
            <a:pPr marL="800100" lvl="1" indent="-342900">
              <a:buChar char="•"/>
              <a:defRPr sz="2900"/>
            </a:pPr>
            <a:r>
              <a:rPr b="1" dirty="0">
                <a:latin typeface="+mn-lt"/>
                <a:ea typeface="+mn-ea"/>
                <a:cs typeface="+mn-cs"/>
                <a:sym typeface="Helvetica"/>
              </a:rPr>
              <a:t>Also</a:t>
            </a:r>
            <a:r>
              <a:rPr dirty="0"/>
              <a:t>, we want to maintain the same variance for input and output (because outputs are inputs of next layer)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Weight initialisation</a:t>
            </a:r>
          </a:p>
        </p:txBody>
      </p:sp>
      <p:sp>
        <p:nvSpPr>
          <p:cNvPr id="393" name="Shape 39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rPr dirty="0"/>
              <a:t>Uniform distribution </a:t>
            </a:r>
            <a:r>
              <a:rPr dirty="0" err="1"/>
              <a:t>initialisation</a:t>
            </a:r>
            <a:r>
              <a:rPr dirty="0"/>
              <a:t> (tanh)</a:t>
            </a:r>
          </a:p>
          <a:p>
            <a:pPr marL="342899" indent="-342899">
              <a:defRPr sz="2900"/>
            </a:pPr>
            <a:endParaRPr dirty="0"/>
          </a:p>
          <a:p>
            <a:pPr marL="342899" indent="-342899">
              <a:defRPr sz="2900"/>
            </a:pPr>
            <a:endParaRPr dirty="0"/>
          </a:p>
          <a:p>
            <a:pPr marL="342899" indent="-342899">
              <a:defRPr sz="2900"/>
            </a:pPr>
            <a:endParaRPr dirty="0"/>
          </a:p>
          <a:p>
            <a:pPr marL="342899" indent="-342899">
              <a:defRPr sz="2900"/>
            </a:pPr>
            <a:r>
              <a:rPr dirty="0"/>
              <a:t>Xavier </a:t>
            </a:r>
            <a:r>
              <a:rPr dirty="0" err="1"/>
              <a:t>initialisation</a:t>
            </a:r>
            <a:r>
              <a:rPr dirty="0"/>
              <a:t> (tanh)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Weight initialisation</a:t>
            </a:r>
          </a:p>
        </p:txBody>
      </p:sp>
      <p:sp>
        <p:nvSpPr>
          <p:cNvPr id="397" name="Shape 39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398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55" y="2477880"/>
            <a:ext cx="6735490" cy="1201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78" y="4306722"/>
            <a:ext cx="3274044" cy="120158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hape 400"/>
          <p:cNvSpPr txBox="1"/>
          <p:nvPr/>
        </p:nvSpPr>
        <p:spPr>
          <a:xfrm>
            <a:off x="721409" y="5770879"/>
            <a:ext cx="721942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2"/>
                </a:solidFill>
              </a:defRPr>
            </a:pPr>
            <a:r>
              <a:t>Where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m</a:t>
            </a:r>
            <a:r>
              <a:t> is the number of inputs and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t> is the number of outputs of the layer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Uniform distribution initialisation (sigmoid)</a:t>
            </a:r>
          </a:p>
          <a:p>
            <a:pPr marL="342899" indent="-342899">
              <a:defRPr sz="2900"/>
            </a:pPr>
            <a:endParaRPr/>
          </a:p>
          <a:p>
            <a:pPr marL="342899" indent="-342899">
              <a:defRPr sz="2900"/>
            </a:pPr>
            <a:endParaRPr/>
          </a:p>
          <a:p>
            <a:pPr marL="342899" indent="-342899">
              <a:defRPr sz="2900"/>
            </a:pPr>
            <a:endParaRPr/>
          </a:p>
          <a:p>
            <a:pPr marL="342899" indent="-342899">
              <a:defRPr sz="2900"/>
            </a:pPr>
            <a:r>
              <a:t>ReLU initialisation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Weight initialisation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40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477880"/>
            <a:ext cx="7121319" cy="1201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78" y="4306722"/>
            <a:ext cx="3274044" cy="120158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 txBox="1"/>
          <p:nvPr/>
        </p:nvSpPr>
        <p:spPr>
          <a:xfrm>
            <a:off x="721409" y="5770879"/>
            <a:ext cx="721942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2"/>
                </a:solidFill>
              </a:defRPr>
            </a:pPr>
            <a:r>
              <a:t>Where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m</a:t>
            </a:r>
            <a:r>
              <a:t> is the number of inputs and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t> is the number of outputs of the layer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899" indent="-342899">
              <a:defRPr sz="2900"/>
            </a:lvl1pPr>
          </a:lstStyle>
          <a:p>
            <a:r>
              <a:t>Activation functions are usually centred around zero</a:t>
            </a:r>
          </a:p>
        </p:txBody>
      </p:sp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pre-processing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1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79" y="2768063"/>
            <a:ext cx="2457699" cy="191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Screen Shot 2019-03-06 at 17.04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7732"/>
            <a:ext cx="2715062" cy="183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Screen Shot 2019-03-06 at 17.04.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846" y="2807732"/>
            <a:ext cx="2766428" cy="1834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…but actually there are many versions of it!</a:t>
            </a:r>
          </a:p>
          <a:p>
            <a:endParaRPr dirty="0"/>
          </a:p>
          <a:p>
            <a:endParaRPr dirty="0"/>
          </a:p>
          <a:p>
            <a:r>
              <a:rPr dirty="0"/>
              <a:t>If we compute the gradient on the full training set we are doing 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batch gradient descent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gradient descent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3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50" y="2589025"/>
            <a:ext cx="3370500" cy="372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47" y="4561174"/>
            <a:ext cx="4375106" cy="84267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 txBox="1"/>
          <p:nvPr/>
        </p:nvSpPr>
        <p:spPr>
          <a:xfrm>
            <a:off x="1075371" y="5578951"/>
            <a:ext cx="699325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2"/>
                </a:solidFill>
              </a:defRPr>
            </a:pPr>
            <a:r>
              <a:rPr dirty="0"/>
              <a:t>But not</a:t>
            </a:r>
            <a:r>
              <a:rPr lang="en-US" dirty="0"/>
              <a:t>e </a:t>
            </a:r>
            <a:r>
              <a:rPr dirty="0"/>
              <a:t>that this is just a sample gradient, an estimate that is likely to be</a:t>
            </a:r>
          </a:p>
          <a:p>
            <a:pPr algn="ctr">
              <a:defRPr>
                <a:solidFill>
                  <a:schemeClr val="accent2"/>
                </a:solidFill>
              </a:defRPr>
            </a:pPr>
            <a:r>
              <a:rPr dirty="0"/>
              <a:t>different from the true gradient if we knew the real data distribution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899" indent="-342899">
              <a:defRPr sz="2900"/>
            </a:lvl1pPr>
          </a:lstStyle>
          <a:p>
            <a:r>
              <a:t>Activation functions are usually centred around zero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pre-processing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41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79" y="2294280"/>
            <a:ext cx="2457699" cy="191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Screen Shot 2019-03-06 at 17.04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1" y="2333949"/>
            <a:ext cx="2715062" cy="183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Screen Shot 2019-03-06 at 17.04.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67" y="2333949"/>
            <a:ext cx="2766428" cy="18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hape 422"/>
          <p:cNvSpPr/>
          <p:nvPr/>
        </p:nvSpPr>
        <p:spPr>
          <a:xfrm>
            <a:off x="4699000" y="3070860"/>
            <a:ext cx="243840" cy="24384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8C3A38"/>
            </a:solidFill>
            <a:bevel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7429500" y="3972559"/>
            <a:ext cx="243840" cy="24384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8C3A38"/>
            </a:solidFill>
            <a:bevel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4" name="Shape 424"/>
          <p:cNvSpPr txBox="1"/>
          <p:nvPr/>
        </p:nvSpPr>
        <p:spPr>
          <a:xfrm>
            <a:off x="806609" y="4284979"/>
            <a:ext cx="197948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Not the sigmoid :( …</a:t>
            </a:r>
          </a:p>
        </p:txBody>
      </p:sp>
      <p:sp>
        <p:nvSpPr>
          <p:cNvPr id="425" name="Shape 425"/>
          <p:cNvSpPr/>
          <p:nvPr/>
        </p:nvSpPr>
        <p:spPr>
          <a:xfrm>
            <a:off x="393700" y="2286000"/>
            <a:ext cx="2805305" cy="190431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Activation functions are usually centred around zero</a:t>
            </a:r>
          </a:p>
          <a:p>
            <a:pPr marL="342899" indent="-342899">
              <a:defRPr sz="2900"/>
            </a:pPr>
            <a:r>
              <a:t>This is a good thing because it helps us to avoid saturation, which leads to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vanishing gradients</a:t>
            </a:r>
          </a:p>
          <a:p>
            <a:pPr marL="342899" indent="-342899">
              <a:defRPr sz="2900"/>
            </a:pPr>
            <a:r>
              <a:t>At the same time, we like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one-sided saturations </a:t>
            </a:r>
            <a:r>
              <a:t>because they help to avoid variance due to noise</a:t>
            </a:r>
          </a:p>
        </p:txBody>
      </p:sp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pre-processing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430" name="Shape 430"/>
          <p:cNvSpPr txBox="1"/>
          <p:nvPr/>
        </p:nvSpPr>
        <p:spPr>
          <a:xfrm>
            <a:off x="226034" y="4411979"/>
            <a:ext cx="86919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accent2"/>
                </a:solidFill>
              </a:rPr>
              <a:t>More about this here:</a:t>
            </a: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https://blog.paperspace.com/vanishing-gradients-activation-function/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Subtract mean so that training data is centred around zero as well</a:t>
            </a:r>
          </a:p>
          <a:p>
            <a:pPr marL="800100" lvl="1" indent="-342900">
              <a:buChar char="•"/>
              <a:defRPr sz="2900"/>
            </a:pPr>
            <a:r>
              <a:t>Otherwise may cause vanishing gradients</a:t>
            </a:r>
          </a:p>
          <a:p>
            <a:pPr marL="342899" indent="-342899">
              <a:defRPr sz="2900"/>
            </a:pPr>
            <a:r>
              <a:t>Scale inputs to have similar diagonal covariances</a:t>
            </a:r>
          </a:p>
          <a:p>
            <a:pPr marL="800100" lvl="1" indent="-342900">
              <a:buChar char="•"/>
              <a:defRPr sz="2900"/>
            </a:pPr>
            <a:r>
              <a:t>Otherwise input samples with very different covariances can generate very different gradients and make the gradient update harder</a:t>
            </a:r>
          </a:p>
        </p:txBody>
      </p:sp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pre-processing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899" indent="-342899">
              <a:defRPr sz="2900"/>
            </a:lvl1pPr>
          </a:lstStyle>
          <a:p>
            <a:r>
              <a:t>When input variables are normally distributed, subtract mean and divide by standard deviation</a:t>
            </a:r>
          </a:p>
        </p:txBody>
      </p:sp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Unit normalisation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43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66" y="2877529"/>
            <a:ext cx="8440668" cy="2906342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 txBox="1"/>
          <p:nvPr/>
        </p:nvSpPr>
        <p:spPr>
          <a:xfrm>
            <a:off x="2921999" y="5994718"/>
            <a:ext cx="3300002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rPr>
                <a:solidFill>
                  <a:schemeClr val="accent2"/>
                </a:solidFill>
              </a:rPr>
              <a:t>Source: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http://cs231n.github.io/neural-networks-2/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Two important principles. The distribution of the data fed to the layers of a network should be:</a:t>
            </a:r>
          </a:p>
          <a:p>
            <a:pPr marL="800100" lvl="1" indent="-342900">
              <a:buChar char="•"/>
              <a:defRPr sz="2900"/>
            </a:pPr>
            <a:r>
              <a:t>zero-centred</a:t>
            </a:r>
          </a:p>
          <a:p>
            <a:pPr marL="800100" lvl="1" indent="-342900">
              <a:buChar char="•"/>
              <a:defRPr sz="2900"/>
            </a:pPr>
            <a:r>
              <a:t>constant through time and data (mini-batches)</a:t>
            </a:r>
          </a:p>
        </p:txBody>
      </p: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normalisation</a:t>
            </a:r>
          </a:p>
        </p:txBody>
      </p:sp>
      <p:sp>
        <p:nvSpPr>
          <p:cNvPr id="444" name="Shape 44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Two important principles. The distribution of the data fed to the layers of a network should be:</a:t>
            </a:r>
          </a:p>
          <a:p>
            <a:pPr marL="800100" lvl="1" indent="-342900">
              <a:buChar char="•"/>
              <a:defRPr sz="2900" strike="sngStrike">
                <a:solidFill>
                  <a:schemeClr val="accent1"/>
                </a:solidFill>
              </a:defRPr>
            </a:pPr>
            <a:r>
              <a:t>zero-centred</a:t>
            </a:r>
            <a:r>
              <a:rPr strike="noStrike"/>
              <a:t> (done)</a:t>
            </a:r>
          </a:p>
          <a:p>
            <a:pPr marL="800100" lvl="1" indent="-342900">
              <a:buChar char="•"/>
              <a:defRPr sz="2900"/>
            </a:pPr>
            <a:r>
              <a:t>constant through time and data (mini-batches)</a:t>
            </a:r>
          </a:p>
          <a:p>
            <a:pPr marL="342899" indent="-342899">
              <a:defRPr sz="2900"/>
            </a:pPr>
            <a:r>
              <a:t>We already took care of the first point, but what about the second one?</a:t>
            </a:r>
          </a:p>
        </p:txBody>
      </p:sp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normalisation</a:t>
            </a:r>
          </a:p>
        </p:txBody>
      </p:sp>
      <p:sp>
        <p:nvSpPr>
          <p:cNvPr id="448" name="Shape 44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Two important principles. The distribution of the data fed to the layers of a network should be:</a:t>
            </a:r>
          </a:p>
          <a:p>
            <a:pPr marL="800100" lvl="1" indent="-342900">
              <a:buChar char="•"/>
              <a:defRPr sz="2900" strike="sngStrike">
                <a:solidFill>
                  <a:schemeClr val="accent1"/>
                </a:solidFill>
              </a:defRPr>
            </a:pPr>
            <a:r>
              <a:t>zero-centred</a:t>
            </a:r>
            <a:r>
              <a:rPr strike="noStrike"/>
              <a:t> (done)</a:t>
            </a:r>
          </a:p>
          <a:p>
            <a:pPr marL="800100" lvl="1" indent="-342900">
              <a:buChar char="•"/>
              <a:defRPr sz="2900"/>
            </a:pPr>
            <a:r>
              <a:t>constant through time and data (mini-batches)</a:t>
            </a:r>
          </a:p>
          <a:p>
            <a:pPr marL="342899" indent="-342899">
              <a:defRPr sz="2900"/>
            </a:pPr>
            <a:r>
              <a:t>We already took care of the first point, but what about the second one?</a:t>
            </a:r>
          </a:p>
          <a:p>
            <a:pPr marL="800100" lvl="1" indent="-342900">
              <a:buChar char="•"/>
              <a:defRPr sz="2900"/>
            </a:pPr>
            <a:r>
              <a:t>Normalise the activations of each layer!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normalisation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normalisation</a:t>
            </a:r>
          </a:p>
        </p:txBody>
      </p:sp>
      <p:sp>
        <p:nvSpPr>
          <p:cNvPr id="455" name="Shape 45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456" name="Shape 456"/>
          <p:cNvSpPr txBox="1"/>
          <p:nvPr/>
        </p:nvSpPr>
        <p:spPr>
          <a:xfrm>
            <a:off x="457200" y="5666260"/>
            <a:ext cx="8229600" cy="51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410765">
              <a:defRPr sz="1600">
                <a:solidFill>
                  <a:schemeClr val="accent2"/>
                </a:solidFill>
              </a:defRPr>
            </a:lvl1pPr>
          </a:lstStyle>
          <a:p>
            <a:r>
              <a:rPr dirty="0"/>
              <a:t>“Batch Normalization: Accelerating Deep Network Training by Reducing Internal Covariate Shift” </a:t>
            </a:r>
            <a:r>
              <a:rPr dirty="0" err="1"/>
              <a:t>Ioffe</a:t>
            </a:r>
            <a:r>
              <a:rPr dirty="0"/>
              <a:t> and </a:t>
            </a:r>
            <a:r>
              <a:rPr dirty="0" err="1"/>
              <a:t>Szegedy</a:t>
            </a:r>
            <a:r>
              <a:rPr dirty="0"/>
              <a:t> 2015</a:t>
            </a:r>
          </a:p>
        </p:txBody>
      </p:sp>
      <p:pic>
        <p:nvPicPr>
          <p:cNvPr id="45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494" y="1759675"/>
            <a:ext cx="3525367" cy="3398766"/>
          </a:xfrm>
          <a:prstGeom prst="rect">
            <a:avLst/>
          </a:prstGeom>
          <a:ln w="3175">
            <a:miter lim="400000"/>
          </a:ln>
        </p:spPr>
      </p:pic>
      <p:sp>
        <p:nvSpPr>
          <p:cNvPr id="458" name="Shape 458"/>
          <p:cNvSpPr txBox="1"/>
          <p:nvPr/>
        </p:nvSpPr>
        <p:spPr>
          <a:xfrm>
            <a:off x="6072614" y="3903270"/>
            <a:ext cx="235795" cy="421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410765"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normalisation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462" name="Shape 462"/>
          <p:cNvSpPr txBox="1"/>
          <p:nvPr/>
        </p:nvSpPr>
        <p:spPr>
          <a:xfrm>
            <a:off x="457200" y="5666260"/>
            <a:ext cx="8229600" cy="51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410765">
              <a:defRPr sz="1600">
                <a:solidFill>
                  <a:schemeClr val="accent2"/>
                </a:solidFill>
              </a:defRPr>
            </a:lvl1pPr>
          </a:lstStyle>
          <a:p>
            <a:r>
              <a:t>“Batch Normalization: Accelerating Deep Network Training by Reducing Internal Covariate Shift” Ioffe and Szegedy 2015</a:t>
            </a:r>
          </a:p>
        </p:txBody>
      </p:sp>
      <p:pic>
        <p:nvPicPr>
          <p:cNvPr id="46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28" y="1580780"/>
            <a:ext cx="6491745" cy="369643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899" indent="-342899">
              <a:defRPr sz="2900"/>
            </a:pPr>
            <a:r>
              <a:t>Gradient descent and variants</a:t>
            </a:r>
          </a:p>
          <a:p>
            <a:pPr marL="342899" indent="-342899">
              <a:defRPr sz="2900"/>
            </a:pPr>
            <a:r>
              <a:t>Momentum and learning rate</a:t>
            </a:r>
          </a:p>
          <a:p>
            <a:pPr marL="342899" indent="-342899">
              <a:defRPr sz="2900"/>
            </a:pPr>
            <a:r>
              <a:t>Regularisation</a:t>
            </a:r>
          </a:p>
          <a:p>
            <a:pPr marL="342899" indent="-342899">
              <a:defRPr sz="2900"/>
            </a:pPr>
            <a:r>
              <a:t>Parameters initialisation</a:t>
            </a:r>
          </a:p>
          <a:p>
            <a:pPr marL="342899" indent="-342899">
              <a:defRPr sz="2900"/>
            </a:pPr>
            <a:r>
              <a:t>Input normalisation</a:t>
            </a:r>
          </a:p>
          <a:p>
            <a:pPr marL="342899" indent="-342899">
              <a:defRPr sz="2900"/>
            </a:pPr>
            <a:r>
              <a:t>Batch normalisation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467" name="Shape 46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…but actually there are many versions of it!</a:t>
            </a:r>
          </a:p>
          <a:p>
            <a:endParaRPr/>
          </a:p>
          <a:p>
            <a:endParaRPr/>
          </a:p>
          <a:p>
            <a:r>
              <a:t>If we compute the gradient on the full training set we are doing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batch gradient descent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gradient descent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50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50" y="2589025"/>
            <a:ext cx="3370500" cy="372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47" y="4561174"/>
            <a:ext cx="4375106" cy="84267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 txBox="1"/>
          <p:nvPr/>
        </p:nvSpPr>
        <p:spPr>
          <a:xfrm>
            <a:off x="793682" y="5517075"/>
            <a:ext cx="7556635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2"/>
                </a:solidFill>
              </a:defRPr>
            </a:pPr>
            <a:r>
              <a:t>In practice we compute the loss as the average loss over all the training samples</a:t>
            </a:r>
          </a:p>
          <a:p>
            <a:pPr algn="ctr">
              <a:defRPr>
                <a:solidFill>
                  <a:schemeClr val="accent2"/>
                </a:solidFill>
              </a:defRPr>
            </a:pPr>
            <a:r>
              <a:t>and then we compute the gradient of this number wrt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w</a:t>
            </a:r>
          </a:p>
          <a:p>
            <a:pPr algn="ctr">
              <a:defRPr>
                <a:solidFill>
                  <a:schemeClr val="accent2"/>
                </a:solidFill>
              </a:defRPr>
            </a:pPr>
            <a:r>
              <a:t> </a:t>
            </a:r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19" y="6197556"/>
            <a:ext cx="1569162" cy="514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Acceleration techniques based on second order derivatives (Hessian) can be used</a:t>
            </a:r>
          </a:p>
          <a:p>
            <a:r>
              <a:t>We can measure not only the gradient but also the curvature of the loss function</a:t>
            </a:r>
          </a:p>
          <a:p>
            <a:r>
              <a:t>It’s possible to do a simple theoretical analysis of the convergence rate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GD: advantages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Datasets can be too large for a complete gradient computation to be feasible</a:t>
            </a:r>
          </a:p>
          <a:p>
            <a:r>
              <a:t>Loss surfaces are highly non-convex and high dimensional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GD: disadvantages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8400</TotalTime>
  <Words>2660</Words>
  <Application>Microsoft Office PowerPoint</Application>
  <PresentationFormat>On-screen Show (4:3)</PresentationFormat>
  <Paragraphs>363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Chalkboard</vt:lpstr>
      <vt:lpstr>Helvetica Neue</vt:lpstr>
      <vt:lpstr>Arial</vt:lpstr>
      <vt:lpstr>Calibri</vt:lpstr>
      <vt:lpstr>Helvetica</vt:lpstr>
      <vt:lpstr>Default</vt:lpstr>
      <vt:lpstr>Deep Learning (CS324)  4. Optimisation and regularisation*</vt:lpstr>
      <vt:lpstr>Gradient descent</vt:lpstr>
      <vt:lpstr>Gradient descent</vt:lpstr>
      <vt:lpstr>Batch gradient descent</vt:lpstr>
      <vt:lpstr>Batch gradient descent</vt:lpstr>
      <vt:lpstr>Batch gradient descent</vt:lpstr>
      <vt:lpstr>Batch gradient descent</vt:lpstr>
      <vt:lpstr>Batch GD: advantages</vt:lpstr>
      <vt:lpstr>Batch GD: disadvantages</vt:lpstr>
      <vt:lpstr>Stochastic gradient descent</vt:lpstr>
      <vt:lpstr>Stochastic gradient descent</vt:lpstr>
      <vt:lpstr>Stochastic gradient descent</vt:lpstr>
      <vt:lpstr>PowerPoint Presentation</vt:lpstr>
      <vt:lpstr>SGD: advantages</vt:lpstr>
      <vt:lpstr>SGD: disadvantages</vt:lpstr>
      <vt:lpstr>Mini-batch gradient descent</vt:lpstr>
      <vt:lpstr>Mini-batch gradient descent</vt:lpstr>
      <vt:lpstr>SGD vs GD</vt:lpstr>
      <vt:lpstr>SGD vs GD</vt:lpstr>
      <vt:lpstr>SGD vs GD</vt:lpstr>
      <vt:lpstr>Challenges in optimisation</vt:lpstr>
      <vt:lpstr>Challenges in optimisation</vt:lpstr>
      <vt:lpstr>Challenges in optimisation</vt:lpstr>
      <vt:lpstr>Challenges in optimisation</vt:lpstr>
      <vt:lpstr>Challenges in optimisation</vt:lpstr>
      <vt:lpstr>Momentum</vt:lpstr>
      <vt:lpstr>SGD with momentum</vt:lpstr>
      <vt:lpstr>SGD with momentum</vt:lpstr>
      <vt:lpstr>Momentum</vt:lpstr>
      <vt:lpstr>Nesterov momentum</vt:lpstr>
      <vt:lpstr>Adaptive learning rates</vt:lpstr>
      <vt:lpstr>Delta-bar-delta</vt:lpstr>
      <vt:lpstr>AdaGrad</vt:lpstr>
      <vt:lpstr>AdaGrad</vt:lpstr>
      <vt:lpstr>RMSprop</vt:lpstr>
      <vt:lpstr>RMSprop</vt:lpstr>
      <vt:lpstr>Adam</vt:lpstr>
      <vt:lpstr>Adam</vt:lpstr>
      <vt:lpstr>What’s the optimal optimiser?</vt:lpstr>
      <vt:lpstr>Second order optimisation</vt:lpstr>
      <vt:lpstr>Second order optimisation</vt:lpstr>
      <vt:lpstr>Second order optimisation</vt:lpstr>
      <vt:lpstr>Regularisation</vt:lpstr>
      <vt:lpstr>L1 regularisation</vt:lpstr>
      <vt:lpstr>L1 regularisation</vt:lpstr>
      <vt:lpstr>L2 regularisation</vt:lpstr>
      <vt:lpstr>L2 regularisation</vt:lpstr>
      <vt:lpstr>L2 regularisation</vt:lpstr>
      <vt:lpstr>Dataset augmentation</vt:lpstr>
      <vt:lpstr>PowerPoint Presentation</vt:lpstr>
      <vt:lpstr>Early stopping</vt:lpstr>
      <vt:lpstr>Dropout</vt:lpstr>
      <vt:lpstr>PowerPoint Presentation</vt:lpstr>
      <vt:lpstr>Other common practices</vt:lpstr>
      <vt:lpstr>Weight initialisation</vt:lpstr>
      <vt:lpstr>Weight initialisation</vt:lpstr>
      <vt:lpstr>Weight initialisation</vt:lpstr>
      <vt:lpstr>Weight initialisation</vt:lpstr>
      <vt:lpstr>Data pre-processing</vt:lpstr>
      <vt:lpstr>Data pre-processing</vt:lpstr>
      <vt:lpstr>Data pre-processing</vt:lpstr>
      <vt:lpstr>Data pre-processing</vt:lpstr>
      <vt:lpstr>Unit normalisation</vt:lpstr>
      <vt:lpstr>Batch normalisation</vt:lpstr>
      <vt:lpstr>Batch normalisation</vt:lpstr>
      <vt:lpstr>Batch normalisation</vt:lpstr>
      <vt:lpstr>Batch normalisation</vt:lpstr>
      <vt:lpstr>Batch normalisation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(CS324)  4. Optimisation and regularisation*</dc:title>
  <cp:lastModifiedBy>Jianguo Zhang (Staff)</cp:lastModifiedBy>
  <cp:revision>19</cp:revision>
  <dcterms:modified xsi:type="dcterms:W3CDTF">2021-03-18T01:34:56Z</dcterms:modified>
</cp:coreProperties>
</file>